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Montserrat"/>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78adc0210b88fed8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78adc0210b88fed8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78adc0210b88fed8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78adc0210b88fed8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78adc0210b88fed8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78adc0210b88fed8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78adc0210b88fed8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78adc0210b88fed8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78adc0210b88fed8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78adc0210b88fed8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78adc0210b88fed8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78adc0210b88fed8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574e52a86aeb495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574e52a86aeb495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78adc0210b88fed8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78adc0210b88fed8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c2e32cd442d8999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c2e32cd442d8999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c2e32cd442d8999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c2e32cd442d8999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78adc0210b88fed8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78adc0210b88fed8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78adc0210b88fed8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78adc0210b88fed8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7.png"/><Relationship Id="rId6"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63125" y="1122125"/>
            <a:ext cx="6333000" cy="14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Product</a:t>
            </a:r>
            <a:endParaRPr/>
          </a:p>
          <a:p>
            <a:pPr indent="0" lvl="0" marL="0" rtl="0" algn="l">
              <a:spcBef>
                <a:spcPts val="0"/>
              </a:spcBef>
              <a:spcAft>
                <a:spcPts val="0"/>
              </a:spcAft>
              <a:buNone/>
            </a:pPr>
            <a:r>
              <a:rPr lang="en-GB"/>
              <a:t>Management system </a:t>
            </a:r>
            <a:endParaRPr/>
          </a:p>
        </p:txBody>
      </p:sp>
      <p:sp>
        <p:nvSpPr>
          <p:cNvPr id="229" name="Google Shape;229;p17"/>
          <p:cNvSpPr txBox="1"/>
          <p:nvPr>
            <p:ph idx="1" type="subTitle"/>
          </p:nvPr>
        </p:nvSpPr>
        <p:spPr>
          <a:xfrm>
            <a:off x="7063707" y="3948593"/>
            <a:ext cx="2820300" cy="119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By</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RAMANA KRISHNAN V </a:t>
            </a:r>
            <a:endParaRPr/>
          </a:p>
          <a:p>
            <a:pPr indent="0" lvl="0" marL="0" rtl="0" algn="l">
              <a:spcBef>
                <a:spcPts val="0"/>
              </a:spcBef>
              <a:spcAft>
                <a:spcPts val="0"/>
              </a:spcAft>
              <a:buNone/>
            </a:pPr>
            <a:r>
              <a:rPr lang="en-GB"/>
              <a:t>221DA019</a:t>
            </a:r>
            <a:endParaRPr/>
          </a:p>
        </p:txBody>
      </p:sp>
      <p:sp>
        <p:nvSpPr>
          <p:cNvPr id="230" name="Google Shape;230;p17"/>
          <p:cNvSpPr txBox="1"/>
          <p:nvPr>
            <p:ph idx="1" type="subTitle"/>
          </p:nvPr>
        </p:nvSpPr>
        <p:spPr>
          <a:xfrm flipH="1">
            <a:off x="3681909" y="2498997"/>
            <a:ext cx="3470700" cy="144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Under the guidance of</a:t>
            </a:r>
            <a:endParaRPr/>
          </a:p>
          <a:p>
            <a:pPr indent="0" lvl="0" marL="0" rtl="0" algn="ctr">
              <a:spcBef>
                <a:spcPts val="0"/>
              </a:spcBef>
              <a:spcAft>
                <a:spcPts val="0"/>
              </a:spcAft>
              <a:buNone/>
            </a:pPr>
            <a:r>
              <a:rPr b="1" lang="en-GB"/>
              <a:t>Mrs.P.Indumathi, MCA., M.Phil., B.Ed.,</a:t>
            </a:r>
            <a:endParaRPr b="1"/>
          </a:p>
          <a:p>
            <a:pPr indent="0" lvl="0" marL="0" rtl="0" algn="ctr">
              <a:spcBef>
                <a:spcPts val="0"/>
              </a:spcBef>
              <a:spcAft>
                <a:spcPts val="0"/>
              </a:spcAft>
              <a:buNone/>
            </a:pPr>
            <a:r>
              <a:rPr lang="en-GB"/>
              <a:t>Assistant Professor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pic>
        <p:nvPicPr>
          <p:cNvPr id="295" name="Google Shape;295;p26"/>
          <p:cNvPicPr preferRelativeResize="0"/>
          <p:nvPr/>
        </p:nvPicPr>
        <p:blipFill>
          <a:blip r:embed="rId3">
            <a:alphaModFix/>
          </a:blip>
          <a:stretch>
            <a:fillRect/>
          </a:stretch>
        </p:blipFill>
        <p:spPr>
          <a:xfrm>
            <a:off x="994031" y="852900"/>
            <a:ext cx="7155951" cy="3437700"/>
          </a:xfrm>
          <a:prstGeom prst="rect">
            <a:avLst/>
          </a:prstGeom>
          <a:noFill/>
          <a:ln>
            <a:noFill/>
          </a:ln>
        </p:spPr>
      </p:pic>
      <p:sp>
        <p:nvSpPr>
          <p:cNvPr id="296" name="Google Shape;296;p26"/>
          <p:cNvSpPr txBox="1"/>
          <p:nvPr/>
        </p:nvSpPr>
        <p:spPr>
          <a:xfrm>
            <a:off x="3006900" y="191073"/>
            <a:ext cx="3130200" cy="46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2"/>
                </a:solidFill>
                <a:latin typeface="Lato"/>
                <a:ea typeface="Lato"/>
                <a:cs typeface="Lato"/>
                <a:sym typeface="Lato"/>
              </a:rPr>
              <a:t>Buttons of the Main window </a:t>
            </a:r>
            <a:endParaRPr b="1" sz="18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pic>
        <p:nvPicPr>
          <p:cNvPr id="301" name="Google Shape;301;p27"/>
          <p:cNvPicPr preferRelativeResize="0"/>
          <p:nvPr/>
        </p:nvPicPr>
        <p:blipFill>
          <a:blip r:embed="rId3">
            <a:alphaModFix/>
          </a:blip>
          <a:stretch>
            <a:fillRect/>
          </a:stretch>
        </p:blipFill>
        <p:spPr>
          <a:xfrm>
            <a:off x="1174637" y="842601"/>
            <a:ext cx="6794724" cy="3817025"/>
          </a:xfrm>
          <a:prstGeom prst="rect">
            <a:avLst/>
          </a:prstGeom>
          <a:noFill/>
          <a:ln>
            <a:noFill/>
          </a:ln>
        </p:spPr>
      </p:pic>
      <p:sp>
        <p:nvSpPr>
          <p:cNvPr id="302" name="Google Shape;302;p27"/>
          <p:cNvSpPr txBox="1"/>
          <p:nvPr/>
        </p:nvSpPr>
        <p:spPr>
          <a:xfrm>
            <a:off x="3687303" y="248270"/>
            <a:ext cx="2164800" cy="46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2"/>
                </a:solidFill>
                <a:latin typeface="Lato"/>
                <a:ea typeface="Lato"/>
                <a:cs typeface="Lato"/>
                <a:sym typeface="Lato"/>
              </a:rPr>
              <a:t>Result Window </a:t>
            </a:r>
            <a:endParaRPr sz="18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pic>
        <p:nvPicPr>
          <p:cNvPr id="307" name="Google Shape;307;p28"/>
          <p:cNvPicPr preferRelativeResize="0"/>
          <p:nvPr/>
        </p:nvPicPr>
        <p:blipFill>
          <a:blip r:embed="rId3">
            <a:alphaModFix/>
          </a:blip>
          <a:stretch>
            <a:fillRect/>
          </a:stretch>
        </p:blipFill>
        <p:spPr>
          <a:xfrm>
            <a:off x="354331" y="862105"/>
            <a:ext cx="2550000" cy="3419274"/>
          </a:xfrm>
          <a:prstGeom prst="rect">
            <a:avLst/>
          </a:prstGeom>
          <a:noFill/>
          <a:ln>
            <a:noFill/>
          </a:ln>
        </p:spPr>
      </p:pic>
      <p:pic>
        <p:nvPicPr>
          <p:cNvPr id="308" name="Google Shape;308;p28"/>
          <p:cNvPicPr preferRelativeResize="0"/>
          <p:nvPr/>
        </p:nvPicPr>
        <p:blipFill rotWithShape="1">
          <a:blip r:embed="rId4">
            <a:alphaModFix/>
          </a:blip>
          <a:srcRect b="23699" l="4163" r="12070" t="0"/>
          <a:stretch/>
        </p:blipFill>
        <p:spPr>
          <a:xfrm>
            <a:off x="3300574" y="1222138"/>
            <a:ext cx="5623750" cy="2699200"/>
          </a:xfrm>
          <a:prstGeom prst="rect">
            <a:avLst/>
          </a:prstGeom>
          <a:noFill/>
          <a:ln>
            <a:noFill/>
          </a:ln>
        </p:spPr>
      </p:pic>
      <p:sp>
        <p:nvSpPr>
          <p:cNvPr id="309" name="Google Shape;309;p28"/>
          <p:cNvSpPr txBox="1"/>
          <p:nvPr/>
        </p:nvSpPr>
        <p:spPr>
          <a:xfrm>
            <a:off x="3072000" y="465800"/>
            <a:ext cx="3000000" cy="46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2"/>
                </a:solidFill>
                <a:latin typeface="Lato"/>
                <a:ea typeface="Lato"/>
                <a:cs typeface="Lato"/>
                <a:sym typeface="Lato"/>
              </a:rPr>
              <a:t>Added Data in the Excel file</a:t>
            </a:r>
            <a:endParaRPr sz="18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pic>
        <p:nvPicPr>
          <p:cNvPr id="314" name="Google Shape;314;p29"/>
          <p:cNvPicPr preferRelativeResize="0"/>
          <p:nvPr/>
        </p:nvPicPr>
        <p:blipFill>
          <a:blip r:embed="rId3">
            <a:alphaModFix/>
          </a:blip>
          <a:stretch>
            <a:fillRect/>
          </a:stretch>
        </p:blipFill>
        <p:spPr>
          <a:xfrm>
            <a:off x="1133790" y="403150"/>
            <a:ext cx="2286000" cy="1828800"/>
          </a:xfrm>
          <a:prstGeom prst="rect">
            <a:avLst/>
          </a:prstGeom>
          <a:noFill/>
          <a:ln>
            <a:noFill/>
          </a:ln>
        </p:spPr>
      </p:pic>
      <p:pic>
        <p:nvPicPr>
          <p:cNvPr id="315" name="Google Shape;315;p29"/>
          <p:cNvPicPr preferRelativeResize="0"/>
          <p:nvPr/>
        </p:nvPicPr>
        <p:blipFill>
          <a:blip r:embed="rId4">
            <a:alphaModFix/>
          </a:blip>
          <a:stretch>
            <a:fillRect/>
          </a:stretch>
        </p:blipFill>
        <p:spPr>
          <a:xfrm>
            <a:off x="1174028" y="2859125"/>
            <a:ext cx="1015600" cy="1828800"/>
          </a:xfrm>
          <a:prstGeom prst="rect">
            <a:avLst/>
          </a:prstGeom>
          <a:noFill/>
          <a:ln>
            <a:noFill/>
          </a:ln>
        </p:spPr>
      </p:pic>
      <p:pic>
        <p:nvPicPr>
          <p:cNvPr id="316" name="Google Shape;316;p29"/>
          <p:cNvPicPr preferRelativeResize="0"/>
          <p:nvPr/>
        </p:nvPicPr>
        <p:blipFill>
          <a:blip r:embed="rId5">
            <a:alphaModFix/>
          </a:blip>
          <a:stretch>
            <a:fillRect/>
          </a:stretch>
        </p:blipFill>
        <p:spPr>
          <a:xfrm>
            <a:off x="3610950" y="652850"/>
            <a:ext cx="1713725" cy="4385675"/>
          </a:xfrm>
          <a:prstGeom prst="rect">
            <a:avLst/>
          </a:prstGeom>
          <a:noFill/>
          <a:ln>
            <a:noFill/>
          </a:ln>
        </p:spPr>
      </p:pic>
      <p:pic>
        <p:nvPicPr>
          <p:cNvPr id="317" name="Google Shape;317;p29"/>
          <p:cNvPicPr preferRelativeResize="0"/>
          <p:nvPr/>
        </p:nvPicPr>
        <p:blipFill>
          <a:blip r:embed="rId6">
            <a:alphaModFix/>
          </a:blip>
          <a:stretch>
            <a:fillRect/>
          </a:stretch>
        </p:blipFill>
        <p:spPr>
          <a:xfrm>
            <a:off x="5515818" y="1943088"/>
            <a:ext cx="3105150" cy="1257300"/>
          </a:xfrm>
          <a:prstGeom prst="rect">
            <a:avLst/>
          </a:prstGeom>
          <a:noFill/>
          <a:ln>
            <a:noFill/>
          </a:ln>
        </p:spPr>
      </p:pic>
      <p:sp>
        <p:nvSpPr>
          <p:cNvPr id="318" name="Google Shape;318;p29"/>
          <p:cNvSpPr txBox="1"/>
          <p:nvPr/>
        </p:nvSpPr>
        <p:spPr>
          <a:xfrm>
            <a:off x="695925" y="2347375"/>
            <a:ext cx="27240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solidFill>
                  <a:schemeClr val="dk2"/>
                </a:solidFill>
                <a:latin typeface="Lato"/>
                <a:ea typeface="Lato"/>
                <a:cs typeface="Lato"/>
                <a:sym typeface="Lato"/>
              </a:rPr>
              <a:t>Adding Product and Employee </a:t>
            </a:r>
            <a:endParaRPr>
              <a:solidFill>
                <a:schemeClr val="dk2"/>
              </a:solidFill>
            </a:endParaRPr>
          </a:p>
        </p:txBody>
      </p:sp>
      <p:sp>
        <p:nvSpPr>
          <p:cNvPr id="319" name="Google Shape;319;p29"/>
          <p:cNvSpPr txBox="1"/>
          <p:nvPr/>
        </p:nvSpPr>
        <p:spPr>
          <a:xfrm>
            <a:off x="5906233" y="1436088"/>
            <a:ext cx="30000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solidFill>
                  <a:schemeClr val="dk2"/>
                </a:solidFill>
                <a:latin typeface="Lato"/>
                <a:ea typeface="Lato"/>
                <a:cs typeface="Lato"/>
                <a:sym typeface="Lato"/>
              </a:rPr>
              <a:t>Adding Users with Password </a:t>
            </a:r>
            <a:endParaRPr>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pic>
        <p:nvPicPr>
          <p:cNvPr id="324" name="Google Shape;324;p30"/>
          <p:cNvPicPr preferRelativeResize="0"/>
          <p:nvPr/>
        </p:nvPicPr>
        <p:blipFill>
          <a:blip r:embed="rId3">
            <a:alphaModFix/>
          </a:blip>
          <a:stretch>
            <a:fillRect/>
          </a:stretch>
        </p:blipFill>
        <p:spPr>
          <a:xfrm>
            <a:off x="460806" y="294346"/>
            <a:ext cx="6263825" cy="2837950"/>
          </a:xfrm>
          <a:prstGeom prst="rect">
            <a:avLst/>
          </a:prstGeom>
          <a:noFill/>
          <a:ln>
            <a:noFill/>
          </a:ln>
        </p:spPr>
      </p:pic>
      <p:pic>
        <p:nvPicPr>
          <p:cNvPr id="325" name="Google Shape;325;p30"/>
          <p:cNvPicPr preferRelativeResize="0"/>
          <p:nvPr/>
        </p:nvPicPr>
        <p:blipFill>
          <a:blip r:embed="rId4">
            <a:alphaModFix/>
          </a:blip>
          <a:stretch>
            <a:fillRect/>
          </a:stretch>
        </p:blipFill>
        <p:spPr>
          <a:xfrm>
            <a:off x="2844550" y="1743000"/>
            <a:ext cx="6067325" cy="2837950"/>
          </a:xfrm>
          <a:prstGeom prst="rect">
            <a:avLst/>
          </a:prstGeom>
          <a:noFill/>
          <a:ln>
            <a:noFill/>
          </a:ln>
        </p:spPr>
      </p:pic>
      <p:sp>
        <p:nvSpPr>
          <p:cNvPr id="326" name="Google Shape;326;p30"/>
          <p:cNvSpPr txBox="1"/>
          <p:nvPr/>
        </p:nvSpPr>
        <p:spPr>
          <a:xfrm>
            <a:off x="126896" y="3441803"/>
            <a:ext cx="30000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2"/>
                </a:solidFill>
                <a:latin typeface="Lato"/>
                <a:ea typeface="Lato"/>
                <a:cs typeface="Lato"/>
                <a:sym typeface="Lato"/>
              </a:rPr>
              <a:t>Main window in different login </a:t>
            </a:r>
            <a:endParaRPr sz="1800">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pic>
        <p:nvPicPr>
          <p:cNvPr id="331" name="Google Shape;331;p31"/>
          <p:cNvPicPr preferRelativeResize="0"/>
          <p:nvPr/>
        </p:nvPicPr>
        <p:blipFill rotWithShape="1">
          <a:blip r:embed="rId3">
            <a:alphaModFix/>
          </a:blip>
          <a:srcRect b="17019" l="0" r="10642" t="0"/>
          <a:stretch/>
        </p:blipFill>
        <p:spPr>
          <a:xfrm>
            <a:off x="1228625" y="827638"/>
            <a:ext cx="6686749" cy="3488226"/>
          </a:xfrm>
          <a:prstGeom prst="rect">
            <a:avLst/>
          </a:prstGeom>
          <a:noFill/>
          <a:ln>
            <a:noFill/>
          </a:ln>
        </p:spPr>
      </p:pic>
      <p:sp>
        <p:nvSpPr>
          <p:cNvPr id="332" name="Google Shape;332;p31"/>
          <p:cNvSpPr txBox="1"/>
          <p:nvPr/>
        </p:nvSpPr>
        <p:spPr>
          <a:xfrm>
            <a:off x="2668591" y="173417"/>
            <a:ext cx="4487400" cy="46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2"/>
                </a:solidFill>
                <a:latin typeface="Lato"/>
                <a:ea typeface="Lato"/>
                <a:cs typeface="Lato"/>
                <a:sym typeface="Lato"/>
              </a:rPr>
              <a:t>Exporting the file in the desired location</a:t>
            </a:r>
            <a:endParaRPr sz="1800">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2"/>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Conclusion</a:t>
            </a:r>
            <a:endParaRPr b="1"/>
          </a:p>
        </p:txBody>
      </p:sp>
      <p:sp>
        <p:nvSpPr>
          <p:cNvPr id="338" name="Google Shape;338;p32"/>
          <p:cNvSpPr txBox="1"/>
          <p:nvPr>
            <p:ph idx="4294967295" type="body"/>
          </p:nvPr>
        </p:nvSpPr>
        <p:spPr>
          <a:xfrm>
            <a:off x="1297489" y="1864559"/>
            <a:ext cx="5303100" cy="2653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t>      </a:t>
            </a:r>
            <a:r>
              <a:rPr lang="en-GB"/>
              <a:t>The service application can be used by the Company to maintain their product and employees records easily. Achieving this objective is difficult using the manual system as the information is scattered, can be redundant, and collecting relevant information may be very time-consuming.</a:t>
            </a:r>
            <a:endParaRPr/>
          </a:p>
          <a:p>
            <a:pPr indent="0" lvl="0" marL="0" rtl="0" algn="just">
              <a:spcBef>
                <a:spcPts val="1600"/>
              </a:spcBef>
              <a:spcAft>
                <a:spcPts val="1600"/>
              </a:spcAft>
              <a:buNone/>
            </a:pPr>
            <a:r>
              <a:rPr lang="en-GB"/>
              <a:t>      There are several areas where future enhancements can further improve its functionality and user experience by adding Advanced Search Filters,  Data Visualization, Automated Reports, Role-Based Access Control, M.mobile Compatibility, Enhanced Data Security, Performance Optimization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33"/>
          <p:cNvSpPr txBox="1"/>
          <p:nvPr/>
        </p:nvSpPr>
        <p:spPr>
          <a:xfrm>
            <a:off x="3155174" y="2056050"/>
            <a:ext cx="5369100" cy="103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GB" sz="4800">
                <a:solidFill>
                  <a:schemeClr val="dk2"/>
                </a:solidFill>
                <a:latin typeface="Montserrat"/>
                <a:ea typeface="Montserrat"/>
                <a:cs typeface="Montserrat"/>
                <a:sym typeface="Montserrat"/>
              </a:rPr>
              <a:t>Thank you…</a:t>
            </a:r>
            <a:endParaRPr/>
          </a:p>
        </p:txBody>
      </p:sp>
      <p:sp>
        <p:nvSpPr>
          <p:cNvPr id="344" name="Google Shape;344;p33"/>
          <p:cNvSpPr/>
          <p:nvPr/>
        </p:nvSpPr>
        <p:spPr>
          <a:xfrm rot="-2700000">
            <a:off x="8226978" y="4333579"/>
            <a:ext cx="1731422" cy="1725482"/>
          </a:xfrm>
          <a:prstGeom prst="pie">
            <a:avLst>
              <a:gd fmla="val 10795717" name="adj1"/>
              <a:gd fmla="val 84700"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3"/>
          <p:cNvSpPr/>
          <p:nvPr/>
        </p:nvSpPr>
        <p:spPr>
          <a:xfrm rot="-5400000">
            <a:off x="7696800" y="-1414328"/>
            <a:ext cx="2791800" cy="2712300"/>
          </a:xfrm>
          <a:prstGeom prst="pie">
            <a:avLst>
              <a:gd fmla="val 8149194" name="adj1"/>
              <a:gd fmla="val 18599015"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526126"/>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Abstract</a:t>
            </a:r>
            <a:endParaRPr b="1"/>
          </a:p>
        </p:txBody>
      </p:sp>
      <p:sp>
        <p:nvSpPr>
          <p:cNvPr id="236" name="Google Shape;236;p18"/>
          <p:cNvSpPr txBox="1"/>
          <p:nvPr>
            <p:ph idx="1" type="body"/>
          </p:nvPr>
        </p:nvSpPr>
        <p:spPr>
          <a:xfrm>
            <a:off x="1297500" y="2130600"/>
            <a:ext cx="7038900" cy="3012900"/>
          </a:xfrm>
          <a:prstGeom prst="rect">
            <a:avLst/>
          </a:prstGeom>
        </p:spPr>
        <p:txBody>
          <a:bodyPr anchorCtr="0" anchor="t" bIns="91425" lIns="91425" spcFirstLastPara="1" rIns="91425" wrap="square" tIns="91425">
            <a:spAutoFit/>
          </a:bodyPr>
          <a:lstStyle/>
          <a:p>
            <a:pPr indent="-311150" lvl="0" marL="457200" rtl="0" algn="l">
              <a:lnSpc>
                <a:spcPct val="150000"/>
              </a:lnSpc>
              <a:spcBef>
                <a:spcPts val="0"/>
              </a:spcBef>
              <a:spcAft>
                <a:spcPts val="0"/>
              </a:spcAft>
              <a:buSzPts val="1300"/>
              <a:buChar char="●"/>
            </a:pPr>
            <a:r>
              <a:rPr lang="en-GB"/>
              <a:t>During my Summer Internship program at Malar Electronics, I acquired substantial knowledge of the Python library pandas, which is essential for data analysis and data cleaning. </a:t>
            </a:r>
            <a:endParaRPr/>
          </a:p>
          <a:p>
            <a:pPr indent="-311150" lvl="0" marL="457200" rtl="0" algn="l">
              <a:lnSpc>
                <a:spcPct val="150000"/>
              </a:lnSpc>
              <a:spcBef>
                <a:spcPts val="0"/>
              </a:spcBef>
              <a:spcAft>
                <a:spcPts val="0"/>
              </a:spcAft>
              <a:buSzPts val="1300"/>
              <a:buChar char="●"/>
            </a:pPr>
            <a:r>
              <a:rPr lang="en-GB"/>
              <a:t>Additionally, under the guidance of Mr.Boopathi, I developed strong skills in SQL (Structured Query Language), learning commands and clauses such as JOIN, WHERE, GROUPBY, and ORDERBY to perform exploratory data analysis using SQL Server.   </a:t>
            </a:r>
            <a:endParaRPr/>
          </a:p>
          <a:p>
            <a:pPr indent="-311150" lvl="0" marL="457200" rtl="0" algn="l">
              <a:lnSpc>
                <a:spcPct val="150000"/>
              </a:lnSpc>
              <a:spcBef>
                <a:spcPts val="0"/>
              </a:spcBef>
              <a:spcAft>
                <a:spcPts val="0"/>
              </a:spcAft>
              <a:buSzPts val="1300"/>
              <a:buChar char="●"/>
            </a:pPr>
            <a:r>
              <a:rPr lang="en-GB"/>
              <a:t>For my project, I applied my knowledge of pandas and SQL to develop a user-friendly GUI service application.</a:t>
            </a:r>
            <a:endParaRPr/>
          </a:p>
          <a:p>
            <a:pPr indent="0" lvl="0" marL="0" rtl="0" algn="l">
              <a:spcBef>
                <a:spcPts val="1600"/>
              </a:spcBef>
              <a:spcAft>
                <a:spcPts val="1600"/>
              </a:spcAft>
              <a:buNone/>
            </a:pPr>
            <a:r>
              <a:t/>
            </a:r>
            <a:endParaRPr/>
          </a:p>
        </p:txBody>
      </p:sp>
      <p:sp>
        <p:nvSpPr>
          <p:cNvPr id="237" name="Google Shape;237;p18"/>
          <p:cNvSpPr txBox="1"/>
          <p:nvPr>
            <p:ph idx="1" type="body"/>
          </p:nvPr>
        </p:nvSpPr>
        <p:spPr>
          <a:xfrm>
            <a:off x="1717075" y="1161551"/>
            <a:ext cx="3492600" cy="914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GB"/>
              <a:t>Duration:</a:t>
            </a:r>
            <a:r>
              <a:rPr lang="en-GB"/>
              <a:t> 15 Days (20.05.2024 - 30.05.2025)</a:t>
            </a:r>
            <a:endParaRPr/>
          </a:p>
          <a:p>
            <a:pPr indent="0" lvl="0" marL="0" rtl="0" algn="just">
              <a:spcBef>
                <a:spcPts val="1600"/>
              </a:spcBef>
              <a:spcAft>
                <a:spcPts val="1600"/>
              </a:spcAft>
              <a:buNone/>
            </a:pPr>
            <a:r>
              <a:rPr b="1" lang="en-GB"/>
              <a:t>Supervisor: </a:t>
            </a:r>
            <a:r>
              <a:rPr lang="en-GB"/>
              <a:t>Mr. Boopathi, Team leader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9"/>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About the company</a:t>
            </a:r>
            <a:endParaRPr b="1"/>
          </a:p>
        </p:txBody>
      </p:sp>
      <p:sp>
        <p:nvSpPr>
          <p:cNvPr id="243" name="Google Shape;243;p19"/>
          <p:cNvSpPr txBox="1"/>
          <p:nvPr>
            <p:ph idx="4294967295" type="body"/>
          </p:nvPr>
        </p:nvSpPr>
        <p:spPr>
          <a:xfrm>
            <a:off x="1297489" y="1864559"/>
            <a:ext cx="5303100" cy="2653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a:t>Malar Electronics is an embedded solution provider based in Chennai, managed by highly skilled technical team with more than a decade of experience in product designing and development. The areas of specializations are embedded product design, development, upgradation, functional substitution and PCB designing. Malar Electronics provides innovative and cost-effective embedded solutions that include hardware, software, firmware and PCB design. Their experience makes your product run to time and cost. They take product from Ideas through to manufacture. To ensure their clients recognition and reliability, they are committed to continuous improvement. Their broadband of expertise covers various domains and technologies.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0"/>
          <p:cNvSpPr txBox="1"/>
          <p:nvPr>
            <p:ph type="title"/>
          </p:nvPr>
        </p:nvSpPr>
        <p:spPr>
          <a:xfrm>
            <a:off x="1297500" y="378150"/>
            <a:ext cx="7038900" cy="65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Introduction </a:t>
            </a:r>
            <a:endParaRPr b="1"/>
          </a:p>
        </p:txBody>
      </p:sp>
      <p:sp>
        <p:nvSpPr>
          <p:cNvPr id="249" name="Google Shape;249;p20"/>
          <p:cNvSpPr txBox="1"/>
          <p:nvPr/>
        </p:nvSpPr>
        <p:spPr>
          <a:xfrm>
            <a:off x="1832110" y="2048102"/>
            <a:ext cx="627000" cy="48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sz="1300">
              <a:solidFill>
                <a:srgbClr val="FFFFFF"/>
              </a:solidFill>
            </a:endParaRPr>
          </a:p>
        </p:txBody>
      </p:sp>
      <p:sp>
        <p:nvSpPr>
          <p:cNvPr id="250" name="Google Shape;250;p20"/>
          <p:cNvSpPr txBox="1"/>
          <p:nvPr>
            <p:ph idx="1" type="body"/>
          </p:nvPr>
        </p:nvSpPr>
        <p:spPr>
          <a:xfrm>
            <a:off x="2459100" y="1035144"/>
            <a:ext cx="5877300" cy="386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Internship Focus:</a:t>
            </a:r>
            <a:r>
              <a:rPr lang="en-GB"/>
              <a:t> Developed skills in the Python library pandas and SQL for data analysis and data cleaning under the guidance of Mr. Boopathi at Malar Electronics.</a:t>
            </a:r>
            <a:endParaRPr/>
          </a:p>
          <a:p>
            <a:pPr indent="0" lvl="0" marL="0" rtl="0" algn="l">
              <a:spcBef>
                <a:spcPts val="1600"/>
              </a:spcBef>
              <a:spcAft>
                <a:spcPts val="0"/>
              </a:spcAft>
              <a:buNone/>
            </a:pPr>
            <a:r>
              <a:rPr b="1" lang="en-GB"/>
              <a:t>Project Objective:</a:t>
            </a:r>
            <a:r>
              <a:rPr lang="en-GB"/>
              <a:t> Created a user-friendly GUI service application using Python's tkinter library to efficiently search and manage data within an Excel file containing product details, repair records, and defective components.</a:t>
            </a:r>
            <a:endParaRPr/>
          </a:p>
          <a:p>
            <a:pPr indent="0" lvl="0" marL="0" rtl="0" algn="l">
              <a:spcBef>
                <a:spcPts val="1600"/>
              </a:spcBef>
              <a:spcAft>
                <a:spcPts val="0"/>
              </a:spcAft>
              <a:buNone/>
            </a:pPr>
            <a:r>
              <a:rPr b="1" lang="en-GB"/>
              <a:t>T</a:t>
            </a:r>
            <a:r>
              <a:rPr b="1" lang="en-GB"/>
              <a:t>echnical Implementation:</a:t>
            </a:r>
            <a:r>
              <a:rPr lang="en-GB"/>
              <a:t> Integrated pandas and SQL for data retrieval and manipulation, utilizing tkinter for the interactive interface, and included features for data export and user security.</a:t>
            </a:r>
            <a:endParaRPr/>
          </a:p>
          <a:p>
            <a:pPr indent="0" lvl="0" marL="0" rtl="0" algn="l">
              <a:spcBef>
                <a:spcPts val="1600"/>
              </a:spcBef>
              <a:spcAft>
                <a:spcPts val="1600"/>
              </a:spcAft>
              <a:buNone/>
            </a:pPr>
            <a:r>
              <a:rPr b="1" lang="en-GB"/>
              <a:t>Outcomes and Learning:</a:t>
            </a:r>
            <a:r>
              <a:rPr lang="en-GB"/>
              <a:t> The project streamlined data management and reduced manual effort, enhancing administrative efficiency and promoting digital management, while significantly improving technical skills.</a:t>
            </a:r>
            <a:endParaRPr/>
          </a:p>
        </p:txBody>
      </p:sp>
      <p:sp>
        <p:nvSpPr>
          <p:cNvPr id="251" name="Google Shape;251;p20"/>
          <p:cNvSpPr txBox="1"/>
          <p:nvPr/>
        </p:nvSpPr>
        <p:spPr>
          <a:xfrm>
            <a:off x="1832110" y="3719548"/>
            <a:ext cx="627000" cy="48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sz="1300">
              <a:solidFill>
                <a:srgbClr val="FFFFFF"/>
              </a:solidFill>
            </a:endParaRPr>
          </a:p>
        </p:txBody>
      </p:sp>
      <p:sp>
        <p:nvSpPr>
          <p:cNvPr id="252" name="Google Shape;252;p20"/>
          <p:cNvSpPr txBox="1"/>
          <p:nvPr/>
        </p:nvSpPr>
        <p:spPr>
          <a:xfrm>
            <a:off x="1832110" y="2883810"/>
            <a:ext cx="627000" cy="48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3" name="Google Shape;253;p20"/>
          <p:cNvSpPr txBox="1"/>
          <p:nvPr/>
        </p:nvSpPr>
        <p:spPr>
          <a:xfrm>
            <a:off x="1832100" y="1212391"/>
            <a:ext cx="627000" cy="48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sz="13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311092" y="3046813"/>
            <a:ext cx="2436600" cy="73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Features</a:t>
            </a:r>
            <a:endParaRPr b="1"/>
          </a:p>
        </p:txBody>
      </p:sp>
      <p:sp>
        <p:nvSpPr>
          <p:cNvPr id="259" name="Google Shape;259;p21"/>
          <p:cNvSpPr txBox="1"/>
          <p:nvPr>
            <p:ph idx="4294967295" type="body"/>
          </p:nvPr>
        </p:nvSpPr>
        <p:spPr>
          <a:xfrm>
            <a:off x="712441" y="1176590"/>
            <a:ext cx="5303100" cy="27903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b="1" lang="en-GB" sz="1400"/>
              <a:t>Language used:</a:t>
            </a:r>
            <a:r>
              <a:rPr lang="en-GB" sz="1400"/>
              <a:t> Python</a:t>
            </a:r>
            <a:endParaRPr sz="1400"/>
          </a:p>
          <a:p>
            <a:pPr indent="0" lvl="0" marL="0" rtl="0" algn="just">
              <a:lnSpc>
                <a:spcPct val="100000"/>
              </a:lnSpc>
              <a:spcBef>
                <a:spcPts val="1600"/>
              </a:spcBef>
              <a:spcAft>
                <a:spcPts val="0"/>
              </a:spcAft>
              <a:buNone/>
            </a:pPr>
            <a:r>
              <a:rPr b="1" lang="en-GB" sz="1400"/>
              <a:t>Coding Tool used:</a:t>
            </a:r>
            <a:r>
              <a:rPr lang="en-GB" sz="1400"/>
              <a:t> Spyder</a:t>
            </a:r>
            <a:endParaRPr sz="1400"/>
          </a:p>
          <a:p>
            <a:pPr indent="0" lvl="0" marL="0" rtl="0" algn="just">
              <a:lnSpc>
                <a:spcPct val="100000"/>
              </a:lnSpc>
              <a:spcBef>
                <a:spcPts val="1600"/>
              </a:spcBef>
              <a:spcAft>
                <a:spcPts val="0"/>
              </a:spcAft>
              <a:buNone/>
            </a:pPr>
            <a:r>
              <a:rPr b="1" lang="en-GB" sz="1400"/>
              <a:t>Type</a:t>
            </a:r>
            <a:r>
              <a:rPr lang="en-GB" sz="1400"/>
              <a:t>: Desktop Application</a:t>
            </a:r>
            <a:endParaRPr sz="1400"/>
          </a:p>
          <a:p>
            <a:pPr indent="0" lvl="0" marL="0" rtl="0" algn="just">
              <a:lnSpc>
                <a:spcPct val="100000"/>
              </a:lnSpc>
              <a:spcBef>
                <a:spcPts val="1600"/>
              </a:spcBef>
              <a:spcAft>
                <a:spcPts val="0"/>
              </a:spcAft>
              <a:buNone/>
            </a:pPr>
            <a:r>
              <a:rPr b="1" lang="en-GB" sz="1400"/>
              <a:t>Format of the file used:</a:t>
            </a:r>
            <a:r>
              <a:rPr lang="en-GB" sz="1400"/>
              <a:t> .xlsx</a:t>
            </a:r>
            <a:endParaRPr sz="1400"/>
          </a:p>
          <a:p>
            <a:pPr indent="0" lvl="0" marL="0" rtl="0" algn="just">
              <a:lnSpc>
                <a:spcPct val="100000"/>
              </a:lnSpc>
              <a:spcBef>
                <a:spcPts val="1600"/>
              </a:spcBef>
              <a:spcAft>
                <a:spcPts val="0"/>
              </a:spcAft>
              <a:buNone/>
            </a:pPr>
            <a:r>
              <a:t/>
            </a:r>
            <a:endParaRPr sz="1400"/>
          </a:p>
          <a:p>
            <a:pPr indent="0" lvl="0" marL="0" rtl="0" algn="just">
              <a:lnSpc>
                <a:spcPct val="100000"/>
              </a:lnSpc>
              <a:spcBef>
                <a:spcPts val="1600"/>
              </a:spcBef>
              <a:spcAft>
                <a:spcPts val="0"/>
              </a:spcAft>
              <a:buNone/>
            </a:pPr>
            <a:r>
              <a:t/>
            </a:r>
            <a:endParaRPr sz="1400"/>
          </a:p>
          <a:p>
            <a:pPr indent="-311150" lvl="0" marL="457200" rtl="0" algn="l">
              <a:spcBef>
                <a:spcPts val="1600"/>
              </a:spcBef>
              <a:spcAft>
                <a:spcPts val="0"/>
              </a:spcAft>
              <a:buSzPts val="1300"/>
              <a:buChar char="●"/>
            </a:pPr>
            <a:r>
              <a:rPr lang="en-GB"/>
              <a:t>Search for an data</a:t>
            </a:r>
            <a:endParaRPr/>
          </a:p>
          <a:p>
            <a:pPr indent="-311150" lvl="0" marL="457200" rtl="0" algn="l">
              <a:spcBef>
                <a:spcPts val="0"/>
              </a:spcBef>
              <a:spcAft>
                <a:spcPts val="0"/>
              </a:spcAft>
              <a:buSzPts val="1300"/>
              <a:buChar char="●"/>
            </a:pPr>
            <a:r>
              <a:rPr lang="en-GB"/>
              <a:t>Add data</a:t>
            </a:r>
            <a:endParaRPr/>
          </a:p>
          <a:p>
            <a:pPr indent="-311150" lvl="0" marL="457200" rtl="0" algn="l">
              <a:spcBef>
                <a:spcPts val="0"/>
              </a:spcBef>
              <a:spcAft>
                <a:spcPts val="0"/>
              </a:spcAft>
              <a:buSzPts val="1300"/>
              <a:buChar char="●"/>
            </a:pPr>
            <a:r>
              <a:rPr lang="en-GB"/>
              <a:t>Export the file in desired location </a:t>
            </a:r>
            <a:endParaRPr/>
          </a:p>
          <a:p>
            <a:pPr indent="-311150" lvl="0" marL="457200" rtl="0" algn="l">
              <a:spcBef>
                <a:spcPts val="0"/>
              </a:spcBef>
              <a:spcAft>
                <a:spcPts val="0"/>
              </a:spcAft>
              <a:buSzPts val="1300"/>
              <a:buChar char="●"/>
            </a:pPr>
            <a:r>
              <a:rPr lang="en-GB"/>
              <a:t>Add users and password</a:t>
            </a:r>
            <a:endParaRPr sz="1400"/>
          </a:p>
          <a:p>
            <a:pPr indent="0" lvl="0" marL="0" rtl="0" algn="just">
              <a:spcBef>
                <a:spcPts val="1600"/>
              </a:spcBef>
              <a:spcAft>
                <a:spcPts val="1600"/>
              </a:spcAft>
              <a:buNone/>
            </a:pPr>
            <a:r>
              <a:t/>
            </a:r>
            <a:endParaRPr/>
          </a:p>
        </p:txBody>
      </p:sp>
      <p:sp>
        <p:nvSpPr>
          <p:cNvPr id="260" name="Google Shape;260;p21"/>
          <p:cNvSpPr txBox="1"/>
          <p:nvPr/>
        </p:nvSpPr>
        <p:spPr>
          <a:xfrm>
            <a:off x="311104" y="627800"/>
            <a:ext cx="3852900" cy="55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400">
                <a:solidFill>
                  <a:schemeClr val="lt1"/>
                </a:solidFill>
                <a:latin typeface="Montserrat"/>
                <a:ea typeface="Montserrat"/>
                <a:cs typeface="Montserrat"/>
                <a:sym typeface="Montserrat"/>
              </a:rPr>
              <a:t>Basic information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2"/>
          <p:cNvSpPr txBox="1"/>
          <p:nvPr>
            <p:ph type="title"/>
          </p:nvPr>
        </p:nvSpPr>
        <p:spPr>
          <a:xfrm>
            <a:off x="111875" y="1341900"/>
            <a:ext cx="4572000" cy="380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import tkinter as tk</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import sqlite3 as sq</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import pandas as pd</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conn = sq.connect("database_file.db")</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df = pd.read_excel(filename)</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df.to_sql("table1", conn, if_exists="replace" )</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display_query = f"</a:t>
            </a:r>
            <a:r>
              <a:rPr b="1" lang="en-GB" sz="1400">
                <a:solidFill>
                  <a:schemeClr val="dk2"/>
                </a:solidFill>
                <a:latin typeface="Courier New"/>
                <a:ea typeface="Courier New"/>
                <a:cs typeface="Courier New"/>
                <a:sym typeface="Courier New"/>
              </a:rPr>
              <a:t>SELECT * FROM table1 WHERE \"{column}\"='{val}'</a:t>
            </a:r>
            <a:r>
              <a:rPr lang="en-GB" sz="1400">
                <a:solidFill>
                  <a:schemeClr val="dk2"/>
                </a:solidFill>
                <a:latin typeface="Courier New"/>
                <a:ea typeface="Courier New"/>
                <a:cs typeface="Courier New"/>
                <a:sym typeface="Courier New"/>
              </a:rPr>
              <a:t>”</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data = curs.execute(display_query)</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sql = pd.read_sql("</a:t>
            </a:r>
            <a:r>
              <a:rPr b="1" lang="en-GB" sz="1400">
                <a:solidFill>
                  <a:schemeClr val="dk2"/>
                </a:solidFill>
                <a:latin typeface="Courier New"/>
                <a:ea typeface="Courier New"/>
                <a:cs typeface="Courier New"/>
                <a:sym typeface="Courier New"/>
              </a:rPr>
              <a:t>SELECT * FROM table1</a:t>
            </a:r>
            <a:r>
              <a:rPr lang="en-GB" sz="1400">
                <a:solidFill>
                  <a:schemeClr val="dk2"/>
                </a:solidFill>
                <a:latin typeface="Courier New"/>
                <a:ea typeface="Courier New"/>
                <a:cs typeface="Courier New"/>
                <a:sym typeface="Courier New"/>
              </a:rPr>
              <a:t>", conn)</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sql.to_excel(filename, index=False</a:t>
            </a:r>
            <a:endParaRPr sz="1400">
              <a:solidFill>
                <a:schemeClr val="dk2"/>
              </a:solidFill>
              <a:latin typeface="Courier New"/>
              <a:ea typeface="Courier New"/>
              <a:cs typeface="Courier New"/>
              <a:sym typeface="Courier New"/>
            </a:endParaRPr>
          </a:p>
        </p:txBody>
      </p:sp>
      <p:sp>
        <p:nvSpPr>
          <p:cNvPr id="266" name="Google Shape;266;p22"/>
          <p:cNvSpPr txBox="1"/>
          <p:nvPr/>
        </p:nvSpPr>
        <p:spPr>
          <a:xfrm>
            <a:off x="2905175" y="291975"/>
            <a:ext cx="1778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000">
                <a:solidFill>
                  <a:schemeClr val="lt1"/>
                </a:solidFill>
                <a:latin typeface="Montserrat"/>
                <a:ea typeface="Montserrat"/>
                <a:cs typeface="Montserrat"/>
                <a:sym typeface="Montserrat"/>
              </a:rPr>
              <a:t>Sample</a:t>
            </a:r>
            <a:endParaRPr sz="3000"/>
          </a:p>
        </p:txBody>
      </p:sp>
      <p:sp>
        <p:nvSpPr>
          <p:cNvPr id="267" name="Google Shape;267;p22"/>
          <p:cNvSpPr txBox="1"/>
          <p:nvPr/>
        </p:nvSpPr>
        <p:spPr>
          <a:xfrm>
            <a:off x="4489244" y="291975"/>
            <a:ext cx="23049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000">
                <a:solidFill>
                  <a:schemeClr val="dk1"/>
                </a:solidFill>
                <a:latin typeface="Montserrat"/>
                <a:ea typeface="Montserrat"/>
                <a:cs typeface="Montserrat"/>
                <a:sym typeface="Montserrat"/>
              </a:rPr>
              <a:t>Coding</a:t>
            </a:r>
            <a:r>
              <a:rPr b="1" lang="en-GB" sz="2400">
                <a:solidFill>
                  <a:schemeClr val="lt1"/>
                </a:solidFill>
                <a:latin typeface="Montserrat"/>
                <a:ea typeface="Montserrat"/>
                <a:cs typeface="Montserrat"/>
                <a:sym typeface="Montserrat"/>
              </a:rPr>
              <a:t> </a:t>
            </a:r>
            <a:endParaRPr/>
          </a:p>
        </p:txBody>
      </p:sp>
      <p:sp>
        <p:nvSpPr>
          <p:cNvPr id="268" name="Google Shape;268;p22"/>
          <p:cNvSpPr txBox="1"/>
          <p:nvPr>
            <p:ph idx="1" type="body"/>
          </p:nvPr>
        </p:nvSpPr>
        <p:spPr>
          <a:xfrm>
            <a:off x="4683875" y="1341900"/>
            <a:ext cx="3299100" cy="357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b="1" sz="1200"/>
          </a:p>
          <a:p>
            <a:pPr indent="0" lvl="0" marL="0" rtl="0" algn="l">
              <a:lnSpc>
                <a:spcPct val="100000"/>
              </a:lnSpc>
              <a:spcBef>
                <a:spcPts val="1600"/>
              </a:spcBef>
              <a:spcAft>
                <a:spcPts val="0"/>
              </a:spcAft>
              <a:buNone/>
            </a:pPr>
            <a:r>
              <a:rPr b="1" lang="en-GB" sz="1200"/>
              <a:t>The required libraries are imported i.e., tinker, sqlite3, pandas.</a:t>
            </a:r>
            <a:endParaRPr b="1" sz="1200"/>
          </a:p>
          <a:p>
            <a:pPr indent="0" lvl="0" marL="0" rtl="0" algn="l">
              <a:lnSpc>
                <a:spcPct val="100000"/>
              </a:lnSpc>
              <a:spcBef>
                <a:spcPts val="1600"/>
              </a:spcBef>
              <a:spcAft>
                <a:spcPts val="0"/>
              </a:spcAft>
              <a:buNone/>
            </a:pPr>
            <a:r>
              <a:t/>
            </a:r>
            <a:endParaRPr b="1"/>
          </a:p>
          <a:p>
            <a:pPr indent="0" lvl="0" marL="0" rtl="0" algn="l">
              <a:lnSpc>
                <a:spcPct val="100000"/>
              </a:lnSpc>
              <a:spcBef>
                <a:spcPts val="1600"/>
              </a:spcBef>
              <a:spcAft>
                <a:spcPts val="0"/>
              </a:spcAft>
              <a:buNone/>
            </a:pPr>
            <a:r>
              <a:rPr b="1" lang="en-GB"/>
              <a:t>Connecting  the database.                                       Reading the Excel file, converting into Dataframe.Updating the database with the Dataframe.</a:t>
            </a:r>
            <a:endParaRPr b="1" sz="1200"/>
          </a:p>
          <a:p>
            <a:pPr indent="0" lvl="0" marL="0" rtl="0" algn="l">
              <a:spcBef>
                <a:spcPts val="1600"/>
              </a:spcBef>
              <a:spcAft>
                <a:spcPts val="0"/>
              </a:spcAft>
              <a:buNone/>
            </a:pPr>
            <a:r>
              <a:t/>
            </a:r>
            <a:endParaRPr b="1" sz="1200"/>
          </a:p>
          <a:p>
            <a:pPr indent="0" lvl="0" marL="0" rtl="0" algn="l">
              <a:spcBef>
                <a:spcPts val="1600"/>
              </a:spcBef>
              <a:spcAft>
                <a:spcPts val="0"/>
              </a:spcAft>
              <a:buNone/>
            </a:pPr>
            <a:r>
              <a:rPr b="1" lang="en-GB" sz="1200"/>
              <a:t>Executing the query</a:t>
            </a:r>
            <a:endParaRPr b="1" sz="1200"/>
          </a:p>
          <a:p>
            <a:pPr indent="0" lvl="0" marL="0" rtl="0" algn="l">
              <a:spcBef>
                <a:spcPts val="1600"/>
              </a:spcBef>
              <a:spcAft>
                <a:spcPts val="0"/>
              </a:spcAft>
              <a:buNone/>
            </a:pPr>
            <a:r>
              <a:t/>
            </a:r>
            <a:endParaRPr b="1" sz="1200"/>
          </a:p>
          <a:p>
            <a:pPr indent="0" lvl="0" marL="0" rtl="0" algn="l">
              <a:spcBef>
                <a:spcPts val="1600"/>
              </a:spcBef>
              <a:spcAft>
                <a:spcPts val="1600"/>
              </a:spcAft>
              <a:buNone/>
            </a:pPr>
            <a:r>
              <a:rPr b="1" lang="en-GB" sz="1200"/>
              <a:t>Converting SQl into the excel</a:t>
            </a:r>
            <a:endParaRPr b="1"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3"/>
          <p:cNvSpPr txBox="1"/>
          <p:nvPr>
            <p:ph type="title"/>
          </p:nvPr>
        </p:nvSpPr>
        <p:spPr>
          <a:xfrm>
            <a:off x="132882" y="1316700"/>
            <a:ext cx="4572000" cy="382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pass_file=pd.read_excel("password.xlsx")</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op_pass={row['Username']:row['Password'] </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for i,row in pass_file.iterrows()}</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    </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    user_pass = {</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        "admin":"admin@123",</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        "guest":"",</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        "Guest":"",</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        "Admin":"admin@123"</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    }</a:t>
            </a:r>
            <a:endParaRPr sz="1400">
              <a:solidFill>
                <a:schemeClr val="dk2"/>
              </a:solidFill>
              <a:latin typeface="Courier New"/>
              <a:ea typeface="Courier New"/>
              <a:cs typeface="Courier New"/>
              <a:sym typeface="Courier New"/>
            </a:endParaRPr>
          </a:p>
          <a:p>
            <a:pPr indent="0" lvl="0" marL="0" rtl="0" algn="l">
              <a:spcBef>
                <a:spcPts val="0"/>
              </a:spcBef>
              <a:spcAft>
                <a:spcPts val="0"/>
              </a:spcAft>
              <a:buNone/>
            </a:pPr>
            <a:r>
              <a:rPr lang="en-GB" sz="1400">
                <a:solidFill>
                  <a:schemeClr val="dk2"/>
                </a:solidFill>
                <a:latin typeface="Courier New"/>
                <a:ea typeface="Courier New"/>
                <a:cs typeface="Courier New"/>
                <a:sym typeface="Courier New"/>
              </a:rPr>
              <a:t>    user_pass.update(op_pass)</a:t>
            </a:r>
            <a:endParaRPr sz="1400">
              <a:solidFill>
                <a:schemeClr val="dk2"/>
              </a:solidFill>
              <a:latin typeface="Courier New"/>
              <a:ea typeface="Courier New"/>
              <a:cs typeface="Courier New"/>
              <a:sym typeface="Courier New"/>
            </a:endParaRPr>
          </a:p>
        </p:txBody>
      </p:sp>
      <p:sp>
        <p:nvSpPr>
          <p:cNvPr id="274" name="Google Shape;274;p23"/>
          <p:cNvSpPr txBox="1"/>
          <p:nvPr>
            <p:ph idx="1" type="body"/>
          </p:nvPr>
        </p:nvSpPr>
        <p:spPr>
          <a:xfrm>
            <a:off x="4896624" y="1673100"/>
            <a:ext cx="37302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200"/>
          </a:p>
          <a:p>
            <a:pPr indent="0" lvl="0" marL="0" rtl="0" algn="l">
              <a:spcBef>
                <a:spcPts val="1600"/>
              </a:spcBef>
              <a:spcAft>
                <a:spcPts val="1600"/>
              </a:spcAft>
              <a:buNone/>
            </a:pPr>
            <a:r>
              <a:rPr b="1" lang="en-GB" sz="1200"/>
              <a:t>The cred</a:t>
            </a:r>
            <a:r>
              <a:rPr b="1" lang="en-GB" sz="1200"/>
              <a:t>entials are give in the password Excel file and the values in the password.xlsx is converted into a dictionary. And further it appended into the main used id and password.</a:t>
            </a:r>
            <a:endParaRPr b="1" sz="1200"/>
          </a:p>
        </p:txBody>
      </p:sp>
      <p:sp>
        <p:nvSpPr>
          <p:cNvPr id="275" name="Google Shape;275;p23"/>
          <p:cNvSpPr txBox="1"/>
          <p:nvPr/>
        </p:nvSpPr>
        <p:spPr>
          <a:xfrm>
            <a:off x="2926183" y="291975"/>
            <a:ext cx="1778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000">
                <a:solidFill>
                  <a:schemeClr val="lt1"/>
                </a:solidFill>
                <a:latin typeface="Montserrat"/>
                <a:ea typeface="Montserrat"/>
                <a:cs typeface="Montserrat"/>
                <a:sym typeface="Montserrat"/>
              </a:rPr>
              <a:t>Sample</a:t>
            </a:r>
            <a:endParaRPr sz="3000"/>
          </a:p>
        </p:txBody>
      </p:sp>
      <p:sp>
        <p:nvSpPr>
          <p:cNvPr id="276" name="Google Shape;276;p23"/>
          <p:cNvSpPr txBox="1"/>
          <p:nvPr/>
        </p:nvSpPr>
        <p:spPr>
          <a:xfrm>
            <a:off x="4488373" y="291975"/>
            <a:ext cx="23049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000">
                <a:solidFill>
                  <a:schemeClr val="dk1"/>
                </a:solidFill>
                <a:latin typeface="Montserrat"/>
                <a:ea typeface="Montserrat"/>
                <a:cs typeface="Montserrat"/>
                <a:sym typeface="Montserrat"/>
              </a:rPr>
              <a:t>Coding</a:t>
            </a:r>
            <a:r>
              <a:rPr b="1" lang="en-GB" sz="2400">
                <a:solidFill>
                  <a:schemeClr val="lt1"/>
                </a:solidFill>
                <a:latin typeface="Montserrat"/>
                <a:ea typeface="Montserrat"/>
                <a:cs typeface="Montserrat"/>
                <a:sym typeface="Montserrat"/>
              </a:rPr>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4"/>
          <p:cNvSpPr txBox="1"/>
          <p:nvPr/>
        </p:nvSpPr>
        <p:spPr>
          <a:xfrm>
            <a:off x="1211576" y="421785"/>
            <a:ext cx="2850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000">
                <a:solidFill>
                  <a:schemeClr val="lt1"/>
                </a:solidFill>
                <a:latin typeface="Montserrat"/>
                <a:ea typeface="Montserrat"/>
                <a:cs typeface="Montserrat"/>
                <a:sym typeface="Montserrat"/>
              </a:rPr>
              <a:t>Screenshot</a:t>
            </a:r>
            <a:r>
              <a:rPr lang="en-GB" sz="1300">
                <a:solidFill>
                  <a:schemeClr val="lt1"/>
                </a:solidFill>
                <a:latin typeface="Montserrat"/>
                <a:ea typeface="Montserrat"/>
                <a:cs typeface="Montserrat"/>
                <a:sym typeface="Montserrat"/>
              </a:rPr>
              <a:t> </a:t>
            </a:r>
            <a:endParaRPr sz="1300">
              <a:solidFill>
                <a:schemeClr val="lt1"/>
              </a:solidFill>
              <a:latin typeface="Montserrat"/>
              <a:ea typeface="Montserrat"/>
              <a:cs typeface="Montserrat"/>
              <a:sym typeface="Montserrat"/>
            </a:endParaRPr>
          </a:p>
        </p:txBody>
      </p:sp>
      <p:pic>
        <p:nvPicPr>
          <p:cNvPr id="282" name="Google Shape;282;p24"/>
          <p:cNvPicPr preferRelativeResize="0"/>
          <p:nvPr/>
        </p:nvPicPr>
        <p:blipFill>
          <a:blip r:embed="rId3">
            <a:alphaModFix/>
          </a:blip>
          <a:stretch>
            <a:fillRect/>
          </a:stretch>
        </p:blipFill>
        <p:spPr>
          <a:xfrm>
            <a:off x="1211577" y="1408859"/>
            <a:ext cx="4425625" cy="2776099"/>
          </a:xfrm>
          <a:prstGeom prst="rect">
            <a:avLst/>
          </a:prstGeom>
          <a:noFill/>
          <a:ln>
            <a:noFill/>
          </a:ln>
        </p:spPr>
      </p:pic>
      <p:pic>
        <p:nvPicPr>
          <p:cNvPr id="283" name="Google Shape;283;p24"/>
          <p:cNvPicPr preferRelativeResize="0"/>
          <p:nvPr/>
        </p:nvPicPr>
        <p:blipFill>
          <a:blip r:embed="rId4">
            <a:alphaModFix/>
          </a:blip>
          <a:stretch>
            <a:fillRect/>
          </a:stretch>
        </p:blipFill>
        <p:spPr>
          <a:xfrm>
            <a:off x="5976619" y="1658666"/>
            <a:ext cx="2143125" cy="2276475"/>
          </a:xfrm>
          <a:prstGeom prst="rect">
            <a:avLst/>
          </a:prstGeom>
          <a:noFill/>
          <a:ln>
            <a:noFill/>
          </a:ln>
        </p:spPr>
      </p:pic>
      <p:sp>
        <p:nvSpPr>
          <p:cNvPr id="284" name="Google Shape;284;p24"/>
          <p:cNvSpPr txBox="1"/>
          <p:nvPr/>
        </p:nvSpPr>
        <p:spPr>
          <a:xfrm>
            <a:off x="2543250" y="4340475"/>
            <a:ext cx="4956600" cy="46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2"/>
                </a:solidFill>
                <a:latin typeface="Lato"/>
                <a:ea typeface="Lato"/>
                <a:cs typeface="Lato"/>
                <a:sym typeface="Lato"/>
              </a:rPr>
              <a:t>Selecting the file and using the Credentials </a:t>
            </a:r>
            <a:endParaRPr b="1" sz="1800">
              <a:solidFill>
                <a:schemeClr val="dk2"/>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25"/>
          <p:cNvPicPr preferRelativeResize="0"/>
          <p:nvPr/>
        </p:nvPicPr>
        <p:blipFill rotWithShape="1">
          <a:blip r:embed="rId3">
            <a:alphaModFix/>
          </a:blip>
          <a:srcRect b="27912" l="0" r="10346" t="0"/>
          <a:stretch/>
        </p:blipFill>
        <p:spPr>
          <a:xfrm>
            <a:off x="1171861" y="1035838"/>
            <a:ext cx="6800275" cy="3071825"/>
          </a:xfrm>
          <a:prstGeom prst="rect">
            <a:avLst/>
          </a:prstGeom>
          <a:noFill/>
          <a:ln>
            <a:noFill/>
          </a:ln>
        </p:spPr>
      </p:pic>
      <p:sp>
        <p:nvSpPr>
          <p:cNvPr id="290" name="Google Shape;290;p25"/>
          <p:cNvSpPr txBox="1"/>
          <p:nvPr/>
        </p:nvSpPr>
        <p:spPr>
          <a:xfrm>
            <a:off x="3501888" y="395892"/>
            <a:ext cx="2140200" cy="46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dk2"/>
                </a:solidFill>
                <a:latin typeface="Lato"/>
                <a:ea typeface="Lato"/>
                <a:cs typeface="Lato"/>
                <a:sym typeface="Lato"/>
              </a:rPr>
              <a:t>The Main window</a:t>
            </a:r>
            <a:r>
              <a:rPr b="1" lang="en-GB" sz="1800">
                <a:solidFill>
                  <a:schemeClr val="lt1"/>
                </a:solidFill>
                <a:latin typeface="Lato"/>
                <a:ea typeface="Lato"/>
                <a:cs typeface="Lato"/>
                <a:sym typeface="Lato"/>
              </a:rPr>
              <a:t> </a:t>
            </a:r>
            <a:endParaRPr b="1"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